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1" autoAdjust="0"/>
    <p:restoredTop sz="94660"/>
  </p:normalViewPr>
  <p:slideViewPr>
    <p:cSldViewPr snapToGrid="0">
      <p:cViewPr varScale="1">
        <p:scale>
          <a:sx n="95" d="100"/>
          <a:sy n="95" d="100"/>
        </p:scale>
        <p:origin x="84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AE91EE-9623-4397-AB6E-B816EB772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7D77B97-653C-4B87-B3A3-5675ADCE3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977F5FA-B6CF-47EA-9F8A-F500135F0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05E2-DA77-4B97-8049-84E929AF1D27}" type="datetimeFigureOut">
              <a:rPr lang="de-DE" smtClean="0"/>
              <a:t>17.08.2022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C86F16E-5072-46DB-B918-C60432EFB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2551235-249D-44A7-8FD1-E2C85B144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0CC3-BC33-48CE-A672-62E35BBC7D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2911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DAF9A8-C62D-4229-96AD-23C572255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9B373EA-8BE3-4FA2-9F80-5D4130A980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78E50E-5075-4249-B1E4-ED01EF8F6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05E2-DA77-4B97-8049-84E929AF1D27}" type="datetimeFigureOut">
              <a:rPr lang="de-DE" smtClean="0"/>
              <a:t>17.08.2022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E46314-982F-4515-8293-D652E2862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95EDFA-429B-4867-A694-BADEA4F2C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0CC3-BC33-48CE-A672-62E35BBC7D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425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C12BE6A-F7C1-4D7E-8F82-67558731A3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FA69645-C7D4-45F9-8469-BDA5E1FF29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839BBE-3491-4F3A-8BFE-C13881A0C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05E2-DA77-4B97-8049-84E929AF1D27}" type="datetimeFigureOut">
              <a:rPr lang="de-DE" smtClean="0"/>
              <a:t>17.08.2022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B6016D-E81A-4FE0-B24E-57199713C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17231E-9AF4-4690-B344-D595AD7D1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0CC3-BC33-48CE-A672-62E35BBC7D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80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9BD46C-CAF1-4CFB-831D-39B7300EF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CF9474E-0AAF-4B88-8C2D-8D1BE4159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B48C93-40A8-4DB9-BBF1-BBB18D300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05E2-DA77-4B97-8049-84E929AF1D27}" type="datetimeFigureOut">
              <a:rPr lang="de-DE" smtClean="0"/>
              <a:t>17.08.2022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204178-75C4-43D2-B27A-1A6FF6FDE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23DB5D-2704-424F-AB50-ED498FB8C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0CC3-BC33-48CE-A672-62E35BBC7D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6409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BC0D7C-5F2B-4B01-9098-2A9690058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C40A429-6575-4B36-8C34-7046B1451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C9A95D-0175-468E-9D37-9260828B3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05E2-DA77-4B97-8049-84E929AF1D27}" type="datetimeFigureOut">
              <a:rPr lang="de-DE" smtClean="0"/>
              <a:t>17.08.2022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B4CE54-0EA4-4508-BFBF-CB6723D4C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6835C40-5BED-4D9C-8961-39D29F143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0CC3-BC33-48CE-A672-62E35BBC7D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1514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B0A1DD-F3D0-4E56-AC84-C3BE59D77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1C73E0-C5B6-4AF4-BC2B-5D3425BB4F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8B5FB71-CC76-4A13-A6D7-264212A18D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21CB94D-6853-4224-BB4E-E959B7D9A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05E2-DA77-4B97-8049-84E929AF1D27}" type="datetimeFigureOut">
              <a:rPr lang="de-DE" smtClean="0"/>
              <a:t>17.08.2022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3E1280-BBD3-4835-B381-F5CAB9871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80BFC2F-D28E-4A05-BA89-A7E141960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0CC3-BC33-48CE-A672-62E35BBC7D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8246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15A1DB-6828-4F67-B0B7-CF8770418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574979-A80B-48B1-B303-02318B6F9B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12D1E62-574F-47D7-97B5-61BEE8E7A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331854A-A8C5-43BC-A582-D771FED11E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C817F41-18AA-461A-9053-A53AFEA088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B09D351-A9B2-405E-BA87-71B6AD30E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05E2-DA77-4B97-8049-84E929AF1D27}" type="datetimeFigureOut">
              <a:rPr lang="de-DE" smtClean="0"/>
              <a:t>17.08.2022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F20301E-9B05-4555-A444-05BB014CB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009F670-3BE7-4035-A5D7-B789A1D2F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0CC3-BC33-48CE-A672-62E35BBC7D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8790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5FBE5A-A835-41F5-A8C4-F0C3B8CD4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BD47358-08A8-409E-935E-A91CAE45A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05E2-DA77-4B97-8049-84E929AF1D27}" type="datetimeFigureOut">
              <a:rPr lang="de-DE" smtClean="0"/>
              <a:t>17.08.2022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1F6CD4C-04AB-4133-A00B-C8C1B6E88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AA974F2-2E75-45DD-BB44-C5AA2E3E9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0CC3-BC33-48CE-A672-62E35BBC7D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5034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FB460E7-85C0-405E-9201-BD30A61FB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05E2-DA77-4B97-8049-84E929AF1D27}" type="datetimeFigureOut">
              <a:rPr lang="de-DE" smtClean="0"/>
              <a:t>17.08.2022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78BC3B5-D54D-4DEB-9DE9-FF3004867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D98B7B3-0CE1-4AE5-9BF4-7EBB922CC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0CC3-BC33-48CE-A672-62E35BBC7D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815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C517D0-2275-472E-8B62-109DE65A9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48E54C-E58C-4A4A-8EDB-4980EEC30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FDE9DC9-48D9-4E5A-8B71-1C6B86B6B9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790AA74-7791-4BAA-8201-0FEB3A0D9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05E2-DA77-4B97-8049-84E929AF1D27}" type="datetimeFigureOut">
              <a:rPr lang="de-DE" smtClean="0"/>
              <a:t>17.08.2022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8815010-A1B3-4241-A129-457DEF4EE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FDCE18F-BD55-4B68-BF54-8EAE9A81D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0CC3-BC33-48CE-A672-62E35BBC7D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90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085BD1-F0AD-4297-8540-092DAD86A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56622DB-24DD-4D30-9A03-0C751AD05B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4B8717-B898-4C9E-8218-B431B66B46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C83CD58-3FCF-4C38-BE7C-795D48A40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05E2-DA77-4B97-8049-84E929AF1D27}" type="datetimeFigureOut">
              <a:rPr lang="de-DE" smtClean="0"/>
              <a:t>17.08.2022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73E4B33-4FE7-44DA-A58C-66E302F14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EE165C6-9551-4B15-85BF-79B1E277A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0CC3-BC33-48CE-A672-62E35BBC7D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2709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752BC5F-FDE2-4F63-8346-C769765C2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B9F1A65-3874-4E7C-8435-608E73BB6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30F601-9776-42D4-B538-BF40D23E63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F05E2-DA77-4B97-8049-84E929AF1D27}" type="datetimeFigureOut">
              <a:rPr lang="de-DE" smtClean="0"/>
              <a:t>17.08.2022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919D57-B4E3-41C5-974F-E2CB4E1FA2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177FA1-EB0F-4089-A791-B728CA77E0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10CC3-BC33-48CE-A672-62E35BBC7D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1917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ussdiagramm: Grenzstelle 3">
            <a:extLst>
              <a:ext uri="{FF2B5EF4-FFF2-40B4-BE49-F238E27FC236}">
                <a16:creationId xmlns:a16="http://schemas.microsoft.com/office/drawing/2014/main" id="{3BCA0F35-48DA-4BA5-8FF0-FB32F4350B15}"/>
              </a:ext>
            </a:extLst>
          </p:cNvPr>
          <p:cNvSpPr/>
          <p:nvPr/>
        </p:nvSpPr>
        <p:spPr>
          <a:xfrm>
            <a:off x="2317744" y="792712"/>
            <a:ext cx="1480705" cy="657225"/>
          </a:xfrm>
          <a:prstGeom prst="flowChartTerminator">
            <a:avLst/>
          </a:prstGeom>
          <a:noFill/>
          <a:ln w="381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100" dirty="0" err="1">
                <a:solidFill>
                  <a:schemeClr val="tx1"/>
                </a:solidFill>
              </a:rPr>
              <a:t>Application</a:t>
            </a:r>
            <a:r>
              <a:rPr lang="de-DE" sz="1100" dirty="0">
                <a:solidFill>
                  <a:schemeClr val="tx1"/>
                </a:solidFill>
              </a:rPr>
              <a:t> </a:t>
            </a:r>
            <a:r>
              <a:rPr lang="de-DE" sz="1100" dirty="0" err="1">
                <a:solidFill>
                  <a:schemeClr val="tx1"/>
                </a:solidFill>
              </a:rPr>
              <a:t>for</a:t>
            </a:r>
            <a:r>
              <a:rPr lang="de-DE" sz="1100" dirty="0">
                <a:solidFill>
                  <a:schemeClr val="tx1"/>
                </a:solidFill>
              </a:rPr>
              <a:t> a </a:t>
            </a:r>
            <a:r>
              <a:rPr lang="de-DE" sz="1100" dirty="0" err="1">
                <a:solidFill>
                  <a:schemeClr val="tx1"/>
                </a:solidFill>
              </a:rPr>
              <a:t>new</a:t>
            </a:r>
            <a:r>
              <a:rPr lang="de-DE" sz="1100" dirty="0">
                <a:solidFill>
                  <a:schemeClr val="tx1"/>
                </a:solidFill>
              </a:rPr>
              <a:t> RU </a:t>
            </a:r>
            <a:r>
              <a:rPr lang="de-DE" sz="1100" dirty="0" err="1">
                <a:solidFill>
                  <a:schemeClr val="tx1"/>
                </a:solidFill>
              </a:rPr>
              <a:t>sent</a:t>
            </a:r>
            <a:r>
              <a:rPr lang="de-DE" sz="1100" dirty="0">
                <a:solidFill>
                  <a:schemeClr val="tx1"/>
                </a:solidFill>
              </a:rPr>
              <a:t> </a:t>
            </a:r>
            <a:r>
              <a:rPr lang="de-DE" sz="1100" dirty="0" err="1">
                <a:solidFill>
                  <a:schemeClr val="tx1"/>
                </a:solidFill>
              </a:rPr>
              <a:t>to</a:t>
            </a:r>
            <a:r>
              <a:rPr lang="de-DE" sz="1100" dirty="0">
                <a:solidFill>
                  <a:schemeClr val="tx1"/>
                </a:solidFill>
              </a:rPr>
              <a:t> EB</a:t>
            </a:r>
          </a:p>
        </p:txBody>
      </p:sp>
      <p:sp>
        <p:nvSpPr>
          <p:cNvPr id="5" name="Flussdiagramm: Grenzstelle 4">
            <a:extLst>
              <a:ext uri="{FF2B5EF4-FFF2-40B4-BE49-F238E27FC236}">
                <a16:creationId xmlns:a16="http://schemas.microsoft.com/office/drawing/2014/main" id="{9355B201-BE3D-4387-8CCB-93E250CA7659}"/>
              </a:ext>
            </a:extLst>
          </p:cNvPr>
          <p:cNvSpPr/>
          <p:nvPr/>
        </p:nvSpPr>
        <p:spPr>
          <a:xfrm>
            <a:off x="5691984" y="791995"/>
            <a:ext cx="1480705" cy="657225"/>
          </a:xfrm>
          <a:prstGeom prst="flowChartTerminator">
            <a:avLst/>
          </a:prstGeom>
          <a:noFill/>
          <a:ln w="381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100" dirty="0" err="1">
                <a:solidFill>
                  <a:schemeClr val="tx1"/>
                </a:solidFill>
              </a:rPr>
              <a:t>Application</a:t>
            </a:r>
            <a:r>
              <a:rPr lang="de-DE" sz="1100" dirty="0">
                <a:solidFill>
                  <a:schemeClr val="tx1"/>
                </a:solidFill>
              </a:rPr>
              <a:t> </a:t>
            </a:r>
            <a:r>
              <a:rPr lang="de-DE" sz="1100" dirty="0" err="1">
                <a:solidFill>
                  <a:schemeClr val="tx1"/>
                </a:solidFill>
              </a:rPr>
              <a:t>for</a:t>
            </a:r>
            <a:r>
              <a:rPr lang="de-DE" sz="1100" dirty="0">
                <a:solidFill>
                  <a:schemeClr val="tx1"/>
                </a:solidFill>
              </a:rPr>
              <a:t> a </a:t>
            </a:r>
            <a:r>
              <a:rPr lang="de-DE" sz="1100" dirty="0" err="1">
                <a:solidFill>
                  <a:schemeClr val="tx1"/>
                </a:solidFill>
              </a:rPr>
              <a:t>new</a:t>
            </a:r>
            <a:r>
              <a:rPr lang="de-DE" sz="1100" dirty="0">
                <a:solidFill>
                  <a:schemeClr val="tx1"/>
                </a:solidFill>
              </a:rPr>
              <a:t> RU </a:t>
            </a:r>
            <a:r>
              <a:rPr lang="de-DE" sz="1100" dirty="0" err="1">
                <a:solidFill>
                  <a:schemeClr val="tx1"/>
                </a:solidFill>
              </a:rPr>
              <a:t>sent</a:t>
            </a:r>
            <a:r>
              <a:rPr lang="de-DE" sz="1100" dirty="0">
                <a:solidFill>
                  <a:schemeClr val="tx1"/>
                </a:solidFill>
              </a:rPr>
              <a:t> </a:t>
            </a:r>
            <a:r>
              <a:rPr lang="de-DE" sz="1100" dirty="0" err="1">
                <a:solidFill>
                  <a:schemeClr val="tx1"/>
                </a:solidFill>
              </a:rPr>
              <a:t>to</a:t>
            </a:r>
            <a:r>
              <a:rPr lang="de-DE" sz="1100" dirty="0">
                <a:solidFill>
                  <a:schemeClr val="tx1"/>
                </a:solidFill>
              </a:rPr>
              <a:t> CB</a:t>
            </a:r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15325B13-B03F-4436-B889-8617CDF50DBC}"/>
              </a:ext>
            </a:extLst>
          </p:cNvPr>
          <p:cNvCxnSpPr>
            <a:cxnSpLocks/>
            <a:stCxn id="11" idx="1"/>
            <a:endCxn id="4" idx="3"/>
          </p:cNvCxnSpPr>
          <p:nvPr/>
        </p:nvCxnSpPr>
        <p:spPr>
          <a:xfrm flipH="1">
            <a:off x="3798449" y="1120609"/>
            <a:ext cx="278552" cy="71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ussdiagramm: Prozess 10">
            <a:extLst>
              <a:ext uri="{FF2B5EF4-FFF2-40B4-BE49-F238E27FC236}">
                <a16:creationId xmlns:a16="http://schemas.microsoft.com/office/drawing/2014/main" id="{D9D9C2C1-B212-465C-9AEF-4536BC03B627}"/>
              </a:ext>
            </a:extLst>
          </p:cNvPr>
          <p:cNvSpPr/>
          <p:nvPr/>
        </p:nvSpPr>
        <p:spPr>
          <a:xfrm>
            <a:off x="4077001" y="870094"/>
            <a:ext cx="1336431" cy="501029"/>
          </a:xfrm>
          <a:prstGeom prst="flowChartProcess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>
                <a:solidFill>
                  <a:schemeClr val="tx1"/>
                </a:solidFill>
              </a:rPr>
              <a:t>Forward </a:t>
            </a:r>
            <a:r>
              <a:rPr lang="de-DE" sz="1200" dirty="0" err="1">
                <a:solidFill>
                  <a:schemeClr val="tx1"/>
                </a:solidFill>
              </a:rPr>
              <a:t>to</a:t>
            </a:r>
            <a:r>
              <a:rPr lang="de-DE" sz="1200" dirty="0">
                <a:solidFill>
                  <a:schemeClr val="tx1"/>
                </a:solidFill>
              </a:rPr>
              <a:t> EB</a:t>
            </a:r>
          </a:p>
        </p:txBody>
      </p: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A64E2926-474D-46D2-8D07-8D645D19B3A0}"/>
              </a:ext>
            </a:extLst>
          </p:cNvPr>
          <p:cNvCxnSpPr>
            <a:cxnSpLocks/>
            <a:stCxn id="5" idx="1"/>
            <a:endCxn id="11" idx="3"/>
          </p:cNvCxnSpPr>
          <p:nvPr/>
        </p:nvCxnSpPr>
        <p:spPr>
          <a:xfrm flipH="1">
            <a:off x="5413432" y="1120608"/>
            <a:ext cx="278552" cy="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ussdiagramm: Prozess 30">
            <a:extLst>
              <a:ext uri="{FF2B5EF4-FFF2-40B4-BE49-F238E27FC236}">
                <a16:creationId xmlns:a16="http://schemas.microsoft.com/office/drawing/2014/main" id="{F3D883E3-F51D-4A1D-B236-E253A8AFE3E4}"/>
              </a:ext>
            </a:extLst>
          </p:cNvPr>
          <p:cNvSpPr/>
          <p:nvPr/>
        </p:nvSpPr>
        <p:spPr>
          <a:xfrm>
            <a:off x="1899501" y="1814044"/>
            <a:ext cx="2317187" cy="657226"/>
          </a:xfrm>
          <a:prstGeom prst="flowChartProcess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EB </a:t>
            </a:r>
            <a:r>
              <a:rPr lang="de-DE" sz="1200" dirty="0" err="1">
                <a:solidFill>
                  <a:schemeClr val="tx1"/>
                </a:solidFill>
              </a:rPr>
              <a:t>asks</a:t>
            </a:r>
            <a:r>
              <a:rPr lang="de-DE" sz="1200" dirty="0">
                <a:solidFill>
                  <a:schemeClr val="tx1"/>
                </a:solidFill>
              </a:rPr>
              <a:t> RU </a:t>
            </a:r>
            <a:r>
              <a:rPr lang="de-DE" sz="1200" dirty="0" err="1">
                <a:solidFill>
                  <a:schemeClr val="tx1"/>
                </a:solidFill>
              </a:rPr>
              <a:t>leader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for</a:t>
            </a:r>
            <a:r>
              <a:rPr lang="de-DE" sz="1200" dirty="0">
                <a:solidFill>
                  <a:schemeClr val="tx1"/>
                </a:solidFill>
              </a:rPr>
              <a:t> a </a:t>
            </a:r>
            <a:r>
              <a:rPr lang="de-DE" sz="1200" dirty="0" err="1">
                <a:solidFill>
                  <a:schemeClr val="tx1"/>
                </a:solidFill>
              </a:rPr>
              <a:t>brief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presentation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of</a:t>
            </a:r>
            <a:r>
              <a:rPr lang="de-DE" sz="1200" dirty="0">
                <a:solidFill>
                  <a:schemeClr val="tx1"/>
                </a:solidFill>
              </a:rPr>
              <a:t> RU </a:t>
            </a:r>
            <a:r>
              <a:rPr lang="de-DE" sz="1200" dirty="0" err="1">
                <a:solidFill>
                  <a:schemeClr val="tx1"/>
                </a:solidFill>
              </a:rPr>
              <a:t>composition</a:t>
            </a:r>
            <a:r>
              <a:rPr lang="de-DE" sz="1200" dirty="0">
                <a:solidFill>
                  <a:schemeClr val="tx1"/>
                </a:solidFill>
              </a:rPr>
              <a:t>, </a:t>
            </a:r>
            <a:r>
              <a:rPr lang="de-DE" sz="1200" dirty="0" err="1">
                <a:solidFill>
                  <a:schemeClr val="tx1"/>
                </a:solidFill>
              </a:rPr>
              <a:t>proposed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contributions</a:t>
            </a:r>
            <a:r>
              <a:rPr lang="de-DE" sz="1200" dirty="0">
                <a:solidFill>
                  <a:schemeClr val="tx1"/>
                </a:solidFill>
              </a:rPr>
              <a:t>, etc.</a:t>
            </a:r>
          </a:p>
        </p:txBody>
      </p:sp>
      <p:cxnSp>
        <p:nvCxnSpPr>
          <p:cNvPr id="32" name="Gerade Verbindung mit Pfeil 31">
            <a:extLst>
              <a:ext uri="{FF2B5EF4-FFF2-40B4-BE49-F238E27FC236}">
                <a16:creationId xmlns:a16="http://schemas.microsoft.com/office/drawing/2014/main" id="{6FC26CD0-E3EE-40F9-8ADC-26889328BF52}"/>
              </a:ext>
            </a:extLst>
          </p:cNvPr>
          <p:cNvCxnSpPr>
            <a:cxnSpLocks/>
            <a:stCxn id="4" idx="2"/>
            <a:endCxn id="31" idx="0"/>
          </p:cNvCxnSpPr>
          <p:nvPr/>
        </p:nvCxnSpPr>
        <p:spPr>
          <a:xfrm flipH="1">
            <a:off x="3058095" y="1449937"/>
            <a:ext cx="2" cy="36410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lussdiagramm: Prozess 36">
            <a:extLst>
              <a:ext uri="{FF2B5EF4-FFF2-40B4-BE49-F238E27FC236}">
                <a16:creationId xmlns:a16="http://schemas.microsoft.com/office/drawing/2014/main" id="{0DB222E6-910A-4E29-BB13-3C4B2E8D195A}"/>
              </a:ext>
            </a:extLst>
          </p:cNvPr>
          <p:cNvSpPr/>
          <p:nvPr/>
        </p:nvSpPr>
        <p:spPr>
          <a:xfrm>
            <a:off x="2258049" y="2884411"/>
            <a:ext cx="1614435" cy="501029"/>
          </a:xfrm>
          <a:prstGeom prst="flowChartProcess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RU </a:t>
            </a:r>
            <a:r>
              <a:rPr lang="de-DE" sz="1200" dirty="0" err="1">
                <a:solidFill>
                  <a:schemeClr val="tx1"/>
                </a:solidFill>
              </a:rPr>
              <a:t>presents</a:t>
            </a:r>
            <a:r>
              <a:rPr lang="de-DE" sz="1200" dirty="0">
                <a:solidFill>
                  <a:schemeClr val="tx1"/>
                </a:solidFill>
              </a:rPr>
              <a:t>/</a:t>
            </a:r>
            <a:r>
              <a:rPr lang="de-DE" sz="1200" dirty="0" err="1">
                <a:solidFill>
                  <a:schemeClr val="tx1"/>
                </a:solidFill>
              </a:rPr>
              <a:t>discusses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application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to</a:t>
            </a:r>
            <a:r>
              <a:rPr lang="de-DE" sz="1200" dirty="0">
                <a:solidFill>
                  <a:schemeClr val="tx1"/>
                </a:solidFill>
              </a:rPr>
              <a:t>/</a:t>
            </a:r>
            <a:r>
              <a:rPr lang="de-DE" sz="1200" dirty="0" err="1">
                <a:solidFill>
                  <a:schemeClr val="tx1"/>
                </a:solidFill>
              </a:rPr>
              <a:t>with</a:t>
            </a:r>
            <a:r>
              <a:rPr lang="de-DE" sz="1200" dirty="0">
                <a:solidFill>
                  <a:schemeClr val="tx1"/>
                </a:solidFill>
              </a:rPr>
              <a:t> EB</a:t>
            </a:r>
          </a:p>
        </p:txBody>
      </p:sp>
      <p:cxnSp>
        <p:nvCxnSpPr>
          <p:cNvPr id="38" name="Gerade Verbindung mit Pfeil 37">
            <a:extLst>
              <a:ext uri="{FF2B5EF4-FFF2-40B4-BE49-F238E27FC236}">
                <a16:creationId xmlns:a16="http://schemas.microsoft.com/office/drawing/2014/main" id="{E93BC347-3547-428E-A9C7-CFE0F376F816}"/>
              </a:ext>
            </a:extLst>
          </p:cNvPr>
          <p:cNvCxnSpPr>
            <a:cxnSpLocks/>
            <a:stCxn id="31" idx="2"/>
            <a:endCxn id="37" idx="0"/>
          </p:cNvCxnSpPr>
          <p:nvPr/>
        </p:nvCxnSpPr>
        <p:spPr>
          <a:xfrm>
            <a:off x="3058095" y="2471270"/>
            <a:ext cx="7172" cy="41314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Flussdiagramm: Verzweigung 41">
            <a:extLst>
              <a:ext uri="{FF2B5EF4-FFF2-40B4-BE49-F238E27FC236}">
                <a16:creationId xmlns:a16="http://schemas.microsoft.com/office/drawing/2014/main" id="{A64CB37D-9EC2-47BB-8389-A427BDA65758}"/>
              </a:ext>
            </a:extLst>
          </p:cNvPr>
          <p:cNvSpPr/>
          <p:nvPr/>
        </p:nvSpPr>
        <p:spPr>
          <a:xfrm>
            <a:off x="2177327" y="3658294"/>
            <a:ext cx="1775879" cy="928827"/>
          </a:xfrm>
          <a:prstGeom prst="flowChartDecision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EB </a:t>
            </a:r>
            <a:r>
              <a:rPr lang="de-DE" sz="1200" dirty="0" err="1">
                <a:solidFill>
                  <a:schemeClr val="tx1"/>
                </a:solidFill>
              </a:rPr>
              <a:t>approves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application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20BD7586-4A71-485F-8286-132373AFDE9A}"/>
              </a:ext>
            </a:extLst>
          </p:cNvPr>
          <p:cNvSpPr txBox="1"/>
          <p:nvPr/>
        </p:nvSpPr>
        <p:spPr>
          <a:xfrm>
            <a:off x="1752851" y="3803655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No</a:t>
            </a:r>
            <a:endParaRPr lang="de-DE" dirty="0"/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577A27AE-451E-4716-B097-4A60F009EB4E}"/>
              </a:ext>
            </a:extLst>
          </p:cNvPr>
          <p:cNvSpPr txBox="1"/>
          <p:nvPr/>
        </p:nvSpPr>
        <p:spPr>
          <a:xfrm>
            <a:off x="3922108" y="3753375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Yes</a:t>
            </a:r>
          </a:p>
        </p:txBody>
      </p:sp>
      <p:sp>
        <p:nvSpPr>
          <p:cNvPr id="48" name="Flussdiagramm: Prozess 47">
            <a:extLst>
              <a:ext uri="{FF2B5EF4-FFF2-40B4-BE49-F238E27FC236}">
                <a16:creationId xmlns:a16="http://schemas.microsoft.com/office/drawing/2014/main" id="{19EB13E1-096F-47FF-973D-8E14CCE3D3B5}"/>
              </a:ext>
            </a:extLst>
          </p:cNvPr>
          <p:cNvSpPr/>
          <p:nvPr/>
        </p:nvSpPr>
        <p:spPr>
          <a:xfrm>
            <a:off x="218234" y="3231406"/>
            <a:ext cx="1336431" cy="1782602"/>
          </a:xfrm>
          <a:prstGeom prst="flowChartProcess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EB </a:t>
            </a:r>
            <a:r>
              <a:rPr lang="de-DE" sz="1200" dirty="0" err="1">
                <a:solidFill>
                  <a:schemeClr val="tx1"/>
                </a:solidFill>
              </a:rPr>
              <a:t>justifies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the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decision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to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the</a:t>
            </a:r>
            <a:r>
              <a:rPr lang="de-DE" sz="1200" dirty="0">
                <a:solidFill>
                  <a:schemeClr val="tx1"/>
                </a:solidFill>
              </a:rPr>
              <a:t> RU </a:t>
            </a:r>
            <a:r>
              <a:rPr lang="de-DE" sz="1200" dirty="0" err="1">
                <a:solidFill>
                  <a:schemeClr val="tx1"/>
                </a:solidFill>
              </a:rPr>
              <a:t>leader</a:t>
            </a:r>
            <a:r>
              <a:rPr lang="de-DE" sz="1200" dirty="0">
                <a:solidFill>
                  <a:schemeClr val="tx1"/>
                </a:solidFill>
              </a:rPr>
              <a:t>. </a:t>
            </a:r>
            <a:r>
              <a:rPr lang="de-DE" sz="1200" dirty="0" err="1">
                <a:solidFill>
                  <a:schemeClr val="tx1"/>
                </a:solidFill>
              </a:rPr>
              <a:t>Depending</a:t>
            </a:r>
            <a:r>
              <a:rPr lang="de-DE" sz="1200" dirty="0">
                <a:solidFill>
                  <a:schemeClr val="tx1"/>
                </a:solidFill>
              </a:rPr>
              <a:t> on </a:t>
            </a:r>
            <a:r>
              <a:rPr lang="de-DE" sz="1200" dirty="0" err="1">
                <a:solidFill>
                  <a:schemeClr val="tx1"/>
                </a:solidFill>
              </a:rPr>
              <a:t>the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justification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the</a:t>
            </a:r>
            <a:r>
              <a:rPr lang="de-DE" sz="1200" dirty="0">
                <a:solidFill>
                  <a:schemeClr val="tx1"/>
                </a:solidFill>
              </a:rPr>
              <a:t> RU </a:t>
            </a:r>
            <a:r>
              <a:rPr lang="de-DE" sz="1200" dirty="0" err="1">
                <a:solidFill>
                  <a:schemeClr val="tx1"/>
                </a:solidFill>
              </a:rPr>
              <a:t>can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re-apply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with</a:t>
            </a:r>
            <a:r>
              <a:rPr lang="de-DE" sz="1200" dirty="0">
                <a:solidFill>
                  <a:schemeClr val="tx1"/>
                </a:solidFill>
              </a:rPr>
              <a:t> a </a:t>
            </a:r>
            <a:r>
              <a:rPr lang="de-DE" sz="1200" dirty="0" err="1">
                <a:solidFill>
                  <a:schemeClr val="tx1"/>
                </a:solidFill>
              </a:rPr>
              <a:t>modified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proposal</a:t>
            </a:r>
            <a:endParaRPr lang="de-DE" sz="1200" dirty="0">
              <a:solidFill>
                <a:schemeClr val="tx1"/>
              </a:solidFill>
            </a:endParaRPr>
          </a:p>
        </p:txBody>
      </p:sp>
      <p:cxnSp>
        <p:nvCxnSpPr>
          <p:cNvPr id="49" name="Gerade Verbindung mit Pfeil 48">
            <a:extLst>
              <a:ext uri="{FF2B5EF4-FFF2-40B4-BE49-F238E27FC236}">
                <a16:creationId xmlns:a16="http://schemas.microsoft.com/office/drawing/2014/main" id="{B6838FAD-8F23-4A33-889E-1DC2559A1C66}"/>
              </a:ext>
            </a:extLst>
          </p:cNvPr>
          <p:cNvCxnSpPr>
            <a:cxnSpLocks/>
            <a:stCxn id="42" idx="1"/>
            <a:endCxn id="48" idx="3"/>
          </p:cNvCxnSpPr>
          <p:nvPr/>
        </p:nvCxnSpPr>
        <p:spPr>
          <a:xfrm flipH="1" flipV="1">
            <a:off x="1554665" y="4122707"/>
            <a:ext cx="622662" cy="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 Verbindung mit Pfeil 54">
            <a:extLst>
              <a:ext uri="{FF2B5EF4-FFF2-40B4-BE49-F238E27FC236}">
                <a16:creationId xmlns:a16="http://schemas.microsoft.com/office/drawing/2014/main" id="{D7AE77AF-32C2-4B20-BF9B-247102F64D98}"/>
              </a:ext>
            </a:extLst>
          </p:cNvPr>
          <p:cNvCxnSpPr>
            <a:cxnSpLocks/>
            <a:stCxn id="56" idx="3"/>
            <a:endCxn id="69" idx="1"/>
          </p:cNvCxnSpPr>
          <p:nvPr/>
        </p:nvCxnSpPr>
        <p:spPr>
          <a:xfrm flipV="1">
            <a:off x="7768768" y="4128476"/>
            <a:ext cx="373780" cy="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lussdiagramm: Prozess 55">
            <a:extLst>
              <a:ext uri="{FF2B5EF4-FFF2-40B4-BE49-F238E27FC236}">
                <a16:creationId xmlns:a16="http://schemas.microsoft.com/office/drawing/2014/main" id="{F52241D7-7BBC-4EA2-B2B3-CDA51107AC74}"/>
              </a:ext>
            </a:extLst>
          </p:cNvPr>
          <p:cNvSpPr/>
          <p:nvPr/>
        </p:nvSpPr>
        <p:spPr>
          <a:xfrm>
            <a:off x="6432337" y="3877962"/>
            <a:ext cx="1336431" cy="501029"/>
          </a:xfrm>
          <a:prstGeom prst="flowChartProcess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EB </a:t>
            </a:r>
            <a:r>
              <a:rPr lang="de-DE" sz="1200" dirty="0" err="1">
                <a:solidFill>
                  <a:schemeClr val="tx1"/>
                </a:solidFill>
              </a:rPr>
              <a:t>proposes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acceptance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to</a:t>
            </a:r>
            <a:r>
              <a:rPr lang="de-DE" sz="1200" dirty="0">
                <a:solidFill>
                  <a:schemeClr val="tx1"/>
                </a:solidFill>
              </a:rPr>
              <a:t> CB</a:t>
            </a:r>
          </a:p>
        </p:txBody>
      </p:sp>
      <p:cxnSp>
        <p:nvCxnSpPr>
          <p:cNvPr id="57" name="Gerade Verbindung mit Pfeil 56">
            <a:extLst>
              <a:ext uri="{FF2B5EF4-FFF2-40B4-BE49-F238E27FC236}">
                <a16:creationId xmlns:a16="http://schemas.microsoft.com/office/drawing/2014/main" id="{44AEC5E9-A85A-4071-B884-0E08FF82EA29}"/>
              </a:ext>
            </a:extLst>
          </p:cNvPr>
          <p:cNvCxnSpPr>
            <a:cxnSpLocks/>
            <a:stCxn id="42" idx="3"/>
            <a:endCxn id="56" idx="1"/>
          </p:cNvCxnSpPr>
          <p:nvPr/>
        </p:nvCxnSpPr>
        <p:spPr>
          <a:xfrm>
            <a:off x="3953206" y="4122708"/>
            <a:ext cx="2479131" cy="576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Flussdiagramm: Prozess 68">
            <a:extLst>
              <a:ext uri="{FF2B5EF4-FFF2-40B4-BE49-F238E27FC236}">
                <a16:creationId xmlns:a16="http://schemas.microsoft.com/office/drawing/2014/main" id="{69074292-D558-4BA9-B078-4996DF142934}"/>
              </a:ext>
            </a:extLst>
          </p:cNvPr>
          <p:cNvSpPr/>
          <p:nvPr/>
        </p:nvSpPr>
        <p:spPr>
          <a:xfrm>
            <a:off x="8142548" y="3668443"/>
            <a:ext cx="2317187" cy="920066"/>
          </a:xfrm>
          <a:prstGeom prst="flowChartProcess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CB </a:t>
            </a:r>
            <a:r>
              <a:rPr lang="de-DE" sz="1200" dirty="0" err="1">
                <a:solidFill>
                  <a:schemeClr val="tx1"/>
                </a:solidFill>
              </a:rPr>
              <a:t>asks</a:t>
            </a:r>
            <a:r>
              <a:rPr lang="de-DE" sz="1200" dirty="0">
                <a:solidFill>
                  <a:schemeClr val="tx1"/>
                </a:solidFill>
              </a:rPr>
              <a:t> RU </a:t>
            </a:r>
            <a:r>
              <a:rPr lang="de-DE" sz="1200" dirty="0" err="1">
                <a:solidFill>
                  <a:schemeClr val="tx1"/>
                </a:solidFill>
              </a:rPr>
              <a:t>leader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for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presentation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of</a:t>
            </a:r>
            <a:r>
              <a:rPr lang="de-DE" sz="1200" dirty="0">
                <a:solidFill>
                  <a:schemeClr val="tx1"/>
                </a:solidFill>
              </a:rPr>
              <a:t> RU </a:t>
            </a:r>
            <a:r>
              <a:rPr lang="de-DE" sz="1200" dirty="0" err="1">
                <a:solidFill>
                  <a:schemeClr val="tx1"/>
                </a:solidFill>
              </a:rPr>
              <a:t>composition</a:t>
            </a:r>
            <a:r>
              <a:rPr lang="de-DE" sz="1200" dirty="0">
                <a:solidFill>
                  <a:schemeClr val="tx1"/>
                </a:solidFill>
              </a:rPr>
              <a:t>, </a:t>
            </a:r>
            <a:r>
              <a:rPr lang="de-DE" sz="1200" dirty="0" err="1">
                <a:solidFill>
                  <a:schemeClr val="tx1"/>
                </a:solidFill>
              </a:rPr>
              <a:t>proposed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contributions</a:t>
            </a:r>
            <a:r>
              <a:rPr lang="de-DE" sz="1200" dirty="0">
                <a:solidFill>
                  <a:schemeClr val="tx1"/>
                </a:solidFill>
              </a:rPr>
              <a:t>, etc. @ CB </a:t>
            </a:r>
            <a:r>
              <a:rPr lang="de-DE" sz="1200" dirty="0" err="1">
                <a:solidFill>
                  <a:schemeClr val="tx1"/>
                </a:solidFill>
              </a:rPr>
              <a:t>meeting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71" name="Flussdiagramm: Prozess 70">
            <a:extLst>
              <a:ext uri="{FF2B5EF4-FFF2-40B4-BE49-F238E27FC236}">
                <a16:creationId xmlns:a16="http://schemas.microsoft.com/office/drawing/2014/main" id="{8AAF91CA-29B0-4EF7-BE0B-E4E45E1F1F49}"/>
              </a:ext>
            </a:extLst>
          </p:cNvPr>
          <p:cNvSpPr/>
          <p:nvPr/>
        </p:nvSpPr>
        <p:spPr>
          <a:xfrm>
            <a:off x="8142549" y="4819125"/>
            <a:ext cx="2317186" cy="501029"/>
          </a:xfrm>
          <a:prstGeom prst="flowChartProcess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RU </a:t>
            </a:r>
            <a:r>
              <a:rPr lang="de-DE" sz="1200" dirty="0" err="1">
                <a:solidFill>
                  <a:schemeClr val="tx1"/>
                </a:solidFill>
              </a:rPr>
              <a:t>presents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proposal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to</a:t>
            </a:r>
            <a:r>
              <a:rPr lang="de-DE" sz="1200" dirty="0">
                <a:solidFill>
                  <a:schemeClr val="tx1"/>
                </a:solidFill>
              </a:rPr>
              <a:t> CB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</a:rPr>
              <a:t>SP </a:t>
            </a:r>
            <a:r>
              <a:rPr lang="de-DE" sz="1200" dirty="0" err="1">
                <a:solidFill>
                  <a:schemeClr val="tx1"/>
                </a:solidFill>
              </a:rPr>
              <a:t>explains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decision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of</a:t>
            </a:r>
            <a:r>
              <a:rPr lang="de-DE" sz="1200" dirty="0">
                <a:solidFill>
                  <a:schemeClr val="tx1"/>
                </a:solidFill>
              </a:rPr>
              <a:t> EB </a:t>
            </a:r>
            <a:r>
              <a:rPr lang="de-DE" sz="1200" dirty="0" err="1">
                <a:solidFill>
                  <a:schemeClr val="tx1"/>
                </a:solidFill>
              </a:rPr>
              <a:t>to</a:t>
            </a:r>
            <a:r>
              <a:rPr lang="de-DE" sz="1200" dirty="0">
                <a:solidFill>
                  <a:schemeClr val="tx1"/>
                </a:solidFill>
              </a:rPr>
              <a:t> CB</a:t>
            </a:r>
          </a:p>
        </p:txBody>
      </p:sp>
      <p:cxnSp>
        <p:nvCxnSpPr>
          <p:cNvPr id="72" name="Gerade Verbindung mit Pfeil 71">
            <a:extLst>
              <a:ext uri="{FF2B5EF4-FFF2-40B4-BE49-F238E27FC236}">
                <a16:creationId xmlns:a16="http://schemas.microsoft.com/office/drawing/2014/main" id="{C9E7A554-7BD0-4254-8ADE-3CDCCAFF684B}"/>
              </a:ext>
            </a:extLst>
          </p:cNvPr>
          <p:cNvCxnSpPr>
            <a:cxnSpLocks/>
            <a:stCxn id="69" idx="2"/>
            <a:endCxn id="71" idx="0"/>
          </p:cNvCxnSpPr>
          <p:nvPr/>
        </p:nvCxnSpPr>
        <p:spPr>
          <a:xfrm>
            <a:off x="9301142" y="4588509"/>
            <a:ext cx="0" cy="23061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Gerade Verbindung mit Pfeil 83">
            <a:extLst>
              <a:ext uri="{FF2B5EF4-FFF2-40B4-BE49-F238E27FC236}">
                <a16:creationId xmlns:a16="http://schemas.microsoft.com/office/drawing/2014/main" id="{774458EC-FF5A-4483-AB85-35E2252D34BB}"/>
              </a:ext>
            </a:extLst>
          </p:cNvPr>
          <p:cNvCxnSpPr>
            <a:cxnSpLocks/>
            <a:stCxn id="71" idx="2"/>
            <a:endCxn id="85" idx="0"/>
          </p:cNvCxnSpPr>
          <p:nvPr/>
        </p:nvCxnSpPr>
        <p:spPr>
          <a:xfrm flipH="1">
            <a:off x="9301141" y="5320154"/>
            <a:ext cx="1" cy="32492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Flussdiagramm: Verzweigung 84">
            <a:extLst>
              <a:ext uri="{FF2B5EF4-FFF2-40B4-BE49-F238E27FC236}">
                <a16:creationId xmlns:a16="http://schemas.microsoft.com/office/drawing/2014/main" id="{9C7603BE-192A-4C99-9BD6-71CB200DF3BA}"/>
              </a:ext>
            </a:extLst>
          </p:cNvPr>
          <p:cNvSpPr/>
          <p:nvPr/>
        </p:nvSpPr>
        <p:spPr>
          <a:xfrm>
            <a:off x="8493923" y="5645082"/>
            <a:ext cx="1614435" cy="844388"/>
          </a:xfrm>
          <a:prstGeom prst="flowChartDecision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CB </a:t>
            </a:r>
            <a:r>
              <a:rPr lang="de-DE" sz="1200" dirty="0" err="1">
                <a:solidFill>
                  <a:schemeClr val="tx1"/>
                </a:solidFill>
              </a:rPr>
              <a:t>approves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proposal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86" name="Textfeld 85">
            <a:extLst>
              <a:ext uri="{FF2B5EF4-FFF2-40B4-BE49-F238E27FC236}">
                <a16:creationId xmlns:a16="http://schemas.microsoft.com/office/drawing/2014/main" id="{ED852E3A-2DEE-464C-9723-06CA73ECA3B6}"/>
              </a:ext>
            </a:extLst>
          </p:cNvPr>
          <p:cNvSpPr txBox="1"/>
          <p:nvPr/>
        </p:nvSpPr>
        <p:spPr>
          <a:xfrm>
            <a:off x="7988725" y="5748224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No</a:t>
            </a:r>
            <a:endParaRPr lang="de-DE" dirty="0"/>
          </a:p>
        </p:txBody>
      </p:sp>
      <p:sp>
        <p:nvSpPr>
          <p:cNvPr id="87" name="Textfeld 86">
            <a:extLst>
              <a:ext uri="{FF2B5EF4-FFF2-40B4-BE49-F238E27FC236}">
                <a16:creationId xmlns:a16="http://schemas.microsoft.com/office/drawing/2014/main" id="{1674730B-9C8F-450D-BA91-6A1F32AFB83A}"/>
              </a:ext>
            </a:extLst>
          </p:cNvPr>
          <p:cNvSpPr txBox="1"/>
          <p:nvPr/>
        </p:nvSpPr>
        <p:spPr>
          <a:xfrm>
            <a:off x="10157982" y="5697944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Yes</a:t>
            </a:r>
          </a:p>
        </p:txBody>
      </p:sp>
      <p:sp>
        <p:nvSpPr>
          <p:cNvPr id="88" name="Flussdiagramm: Prozess 87">
            <a:extLst>
              <a:ext uri="{FF2B5EF4-FFF2-40B4-BE49-F238E27FC236}">
                <a16:creationId xmlns:a16="http://schemas.microsoft.com/office/drawing/2014/main" id="{380DF948-973F-40F8-BF9B-B8600D61AF1D}"/>
              </a:ext>
            </a:extLst>
          </p:cNvPr>
          <p:cNvSpPr/>
          <p:nvPr/>
        </p:nvSpPr>
        <p:spPr>
          <a:xfrm>
            <a:off x="5483719" y="5645082"/>
            <a:ext cx="2242792" cy="844388"/>
          </a:xfrm>
          <a:prstGeom prst="flowChartProcess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RU </a:t>
            </a:r>
            <a:r>
              <a:rPr lang="de-DE" sz="1200" dirty="0" err="1">
                <a:solidFill>
                  <a:schemeClr val="tx1"/>
                </a:solidFill>
              </a:rPr>
              <a:t>is</a:t>
            </a:r>
            <a:r>
              <a:rPr lang="de-DE" sz="1200" dirty="0">
                <a:solidFill>
                  <a:schemeClr val="tx1"/>
                </a:solidFill>
              </a:rPr>
              <a:t> not </a:t>
            </a:r>
            <a:r>
              <a:rPr lang="de-DE" sz="1200" dirty="0" err="1">
                <a:solidFill>
                  <a:schemeClr val="tx1"/>
                </a:solidFill>
              </a:rPr>
              <a:t>accepted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into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the</a:t>
            </a:r>
            <a:r>
              <a:rPr lang="de-DE" sz="1200" dirty="0">
                <a:solidFill>
                  <a:schemeClr val="tx1"/>
                </a:solidFill>
              </a:rPr>
              <a:t> ET </a:t>
            </a:r>
            <a:r>
              <a:rPr lang="de-DE" sz="1200" dirty="0" err="1">
                <a:solidFill>
                  <a:schemeClr val="tx1"/>
                </a:solidFill>
              </a:rPr>
              <a:t>Collaboration</a:t>
            </a:r>
            <a:r>
              <a:rPr lang="de-DE" sz="12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</a:rPr>
              <a:t>CB </a:t>
            </a:r>
            <a:r>
              <a:rPr lang="de-DE" sz="1200" dirty="0" err="1">
                <a:solidFill>
                  <a:schemeClr val="tx1"/>
                </a:solidFill>
              </a:rPr>
              <a:t>justifies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the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decision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to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the</a:t>
            </a:r>
            <a:r>
              <a:rPr lang="de-DE" sz="1200" dirty="0">
                <a:solidFill>
                  <a:schemeClr val="tx1"/>
                </a:solidFill>
              </a:rPr>
              <a:t> RU </a:t>
            </a:r>
            <a:r>
              <a:rPr lang="de-DE" sz="1200" dirty="0" err="1">
                <a:solidFill>
                  <a:schemeClr val="tx1"/>
                </a:solidFill>
              </a:rPr>
              <a:t>leader</a:t>
            </a:r>
            <a:r>
              <a:rPr lang="de-DE" sz="1200" dirty="0">
                <a:solidFill>
                  <a:schemeClr val="tx1"/>
                </a:solidFill>
              </a:rPr>
              <a:t> and EB. </a:t>
            </a:r>
          </a:p>
        </p:txBody>
      </p:sp>
      <p:cxnSp>
        <p:nvCxnSpPr>
          <p:cNvPr id="89" name="Gerade Verbindung mit Pfeil 88">
            <a:extLst>
              <a:ext uri="{FF2B5EF4-FFF2-40B4-BE49-F238E27FC236}">
                <a16:creationId xmlns:a16="http://schemas.microsoft.com/office/drawing/2014/main" id="{1BAB5311-9E9A-407C-B3DB-239BDCE4246F}"/>
              </a:ext>
            </a:extLst>
          </p:cNvPr>
          <p:cNvCxnSpPr>
            <a:cxnSpLocks/>
            <a:stCxn id="85" idx="1"/>
            <a:endCxn id="88" idx="3"/>
          </p:cNvCxnSpPr>
          <p:nvPr/>
        </p:nvCxnSpPr>
        <p:spPr>
          <a:xfrm flipH="1">
            <a:off x="7726511" y="6067276"/>
            <a:ext cx="767412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Flussdiagramm: Prozess 89">
            <a:extLst>
              <a:ext uri="{FF2B5EF4-FFF2-40B4-BE49-F238E27FC236}">
                <a16:creationId xmlns:a16="http://schemas.microsoft.com/office/drawing/2014/main" id="{D4F2F298-5961-4436-9E65-B59D209648AB}"/>
              </a:ext>
            </a:extLst>
          </p:cNvPr>
          <p:cNvSpPr/>
          <p:nvPr/>
        </p:nvSpPr>
        <p:spPr>
          <a:xfrm>
            <a:off x="10693124" y="5730919"/>
            <a:ext cx="1336431" cy="672709"/>
          </a:xfrm>
          <a:prstGeom prst="flowChartProcess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>
                <a:solidFill>
                  <a:schemeClr val="tx1"/>
                </a:solidFill>
              </a:rPr>
              <a:t>RU </a:t>
            </a:r>
            <a:r>
              <a:rPr lang="de-DE" sz="1200" dirty="0" err="1">
                <a:solidFill>
                  <a:schemeClr val="tx1"/>
                </a:solidFill>
              </a:rPr>
              <a:t>is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accepted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into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the</a:t>
            </a:r>
            <a:r>
              <a:rPr lang="de-DE" sz="1200" dirty="0">
                <a:solidFill>
                  <a:schemeClr val="tx1"/>
                </a:solidFill>
              </a:rPr>
              <a:t> ET </a:t>
            </a:r>
            <a:r>
              <a:rPr lang="de-DE" sz="1200" dirty="0" err="1">
                <a:solidFill>
                  <a:schemeClr val="tx1"/>
                </a:solidFill>
              </a:rPr>
              <a:t>Collaboration</a:t>
            </a:r>
            <a:endParaRPr lang="de-DE" sz="1200" dirty="0">
              <a:solidFill>
                <a:schemeClr val="tx1"/>
              </a:solidFill>
            </a:endParaRPr>
          </a:p>
        </p:txBody>
      </p:sp>
      <p:cxnSp>
        <p:nvCxnSpPr>
          <p:cNvPr id="91" name="Gerade Verbindung mit Pfeil 90">
            <a:extLst>
              <a:ext uri="{FF2B5EF4-FFF2-40B4-BE49-F238E27FC236}">
                <a16:creationId xmlns:a16="http://schemas.microsoft.com/office/drawing/2014/main" id="{B1059265-85BD-41CC-9802-8A0E68CED125}"/>
              </a:ext>
            </a:extLst>
          </p:cNvPr>
          <p:cNvCxnSpPr>
            <a:cxnSpLocks/>
            <a:stCxn id="85" idx="3"/>
            <a:endCxn id="90" idx="1"/>
          </p:cNvCxnSpPr>
          <p:nvPr/>
        </p:nvCxnSpPr>
        <p:spPr>
          <a:xfrm flipV="1">
            <a:off x="10108358" y="6067274"/>
            <a:ext cx="584766" cy="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feld 109">
            <a:extLst>
              <a:ext uri="{FF2B5EF4-FFF2-40B4-BE49-F238E27FC236}">
                <a16:creationId xmlns:a16="http://schemas.microsoft.com/office/drawing/2014/main" id="{D5A48701-3693-41B0-950C-D4DD818B95DF}"/>
              </a:ext>
            </a:extLst>
          </p:cNvPr>
          <p:cNvSpPr txBox="1"/>
          <p:nvPr/>
        </p:nvSpPr>
        <p:spPr>
          <a:xfrm>
            <a:off x="647714" y="-15762"/>
            <a:ext cx="54482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/>
              <a:t>Procedure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creating</a:t>
            </a:r>
            <a:r>
              <a:rPr lang="de-DE" sz="2800" dirty="0"/>
              <a:t> a </a:t>
            </a:r>
            <a:r>
              <a:rPr lang="de-DE" sz="2800" dirty="0" err="1"/>
              <a:t>new</a:t>
            </a:r>
            <a:r>
              <a:rPr lang="de-DE" sz="2800" dirty="0"/>
              <a:t> ET RU</a:t>
            </a:r>
          </a:p>
        </p:txBody>
      </p:sp>
      <p:sp>
        <p:nvSpPr>
          <p:cNvPr id="111" name="Rechteck: abgerundete Ecken 110">
            <a:extLst>
              <a:ext uri="{FF2B5EF4-FFF2-40B4-BE49-F238E27FC236}">
                <a16:creationId xmlns:a16="http://schemas.microsoft.com/office/drawing/2014/main" id="{65F7D8BA-AA9B-416E-83BF-E5AFFD4AA2C1}"/>
              </a:ext>
            </a:extLst>
          </p:cNvPr>
          <p:cNvSpPr/>
          <p:nvPr/>
        </p:nvSpPr>
        <p:spPr>
          <a:xfrm>
            <a:off x="7350369" y="214390"/>
            <a:ext cx="4496622" cy="286729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 err="1">
                <a:solidFill>
                  <a:schemeClr val="tx1"/>
                </a:solidFill>
              </a:rPr>
              <a:t>Requirements</a:t>
            </a:r>
            <a:r>
              <a:rPr lang="de-DE" sz="1200" dirty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</a:rPr>
              <a:t>The </a:t>
            </a:r>
            <a:r>
              <a:rPr lang="de-DE" sz="1200" dirty="0" err="1">
                <a:solidFill>
                  <a:schemeClr val="tx1"/>
                </a:solidFill>
              </a:rPr>
              <a:t>work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of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the</a:t>
            </a:r>
            <a:r>
              <a:rPr lang="de-DE" sz="1200" dirty="0">
                <a:solidFill>
                  <a:schemeClr val="tx1"/>
                </a:solidFill>
              </a:rPr>
              <a:t> RU must </a:t>
            </a:r>
            <a:r>
              <a:rPr lang="de-DE" sz="1200" dirty="0" err="1">
                <a:solidFill>
                  <a:schemeClr val="tx1"/>
                </a:solidFill>
              </a:rPr>
              <a:t>be</a:t>
            </a:r>
            <a:r>
              <a:rPr lang="de-DE" sz="1200" dirty="0">
                <a:solidFill>
                  <a:schemeClr val="tx1"/>
                </a:solidFill>
              </a:rPr>
              <a:t> in </a:t>
            </a:r>
            <a:r>
              <a:rPr lang="de-DE" sz="1200" dirty="0" err="1">
                <a:solidFill>
                  <a:schemeClr val="tx1"/>
                </a:solidFill>
              </a:rPr>
              <a:t>the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core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program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of</a:t>
            </a:r>
            <a:r>
              <a:rPr lang="de-DE" sz="1200" dirty="0">
                <a:solidFill>
                  <a:schemeClr val="tx1"/>
                </a:solidFill>
              </a:rPr>
              <a:t> 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</a:rPr>
              <a:t>The RU must </a:t>
            </a:r>
            <a:r>
              <a:rPr lang="de-DE" sz="1200" dirty="0" err="1">
                <a:solidFill>
                  <a:schemeClr val="tx1"/>
                </a:solidFill>
              </a:rPr>
              <a:t>pledge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more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than</a:t>
            </a:r>
            <a:r>
              <a:rPr lang="de-DE" sz="1200" dirty="0">
                <a:solidFill>
                  <a:schemeClr val="tx1"/>
                </a:solidFill>
              </a:rPr>
              <a:t> 2 FRTEs (1.5 in </a:t>
            </a:r>
            <a:r>
              <a:rPr lang="de-DE" sz="1200" dirty="0" err="1">
                <a:solidFill>
                  <a:schemeClr val="tx1"/>
                </a:solidFill>
              </a:rPr>
              <a:t>the</a:t>
            </a:r>
            <a:r>
              <a:rPr lang="de-DE" sz="1200" dirty="0">
                <a:solidFill>
                  <a:schemeClr val="tx1"/>
                </a:solidFill>
              </a:rPr>
              <a:t> 1st </a:t>
            </a:r>
            <a:r>
              <a:rPr lang="de-DE" sz="1200" dirty="0" err="1">
                <a:solidFill>
                  <a:schemeClr val="tx1"/>
                </a:solidFill>
              </a:rPr>
              <a:t>year</a:t>
            </a:r>
            <a:r>
              <a:rPr lang="de-DE" sz="1200" dirty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</a:rPr>
              <a:t>The RU </a:t>
            </a:r>
            <a:r>
              <a:rPr lang="de-DE" sz="1200" dirty="0" err="1">
                <a:solidFill>
                  <a:schemeClr val="tx1"/>
                </a:solidFill>
              </a:rPr>
              <a:t>leader</a:t>
            </a:r>
            <a:r>
              <a:rPr lang="de-DE" sz="1200" dirty="0">
                <a:solidFill>
                  <a:schemeClr val="tx1"/>
                </a:solidFill>
              </a:rPr>
              <a:t> must </a:t>
            </a:r>
            <a:r>
              <a:rPr lang="de-DE" sz="1200" dirty="0" err="1">
                <a:solidFill>
                  <a:schemeClr val="tx1"/>
                </a:solidFill>
              </a:rPr>
              <a:t>contribute</a:t>
            </a:r>
            <a:r>
              <a:rPr lang="de-DE" sz="1200" dirty="0">
                <a:solidFill>
                  <a:schemeClr val="tx1"/>
                </a:solidFill>
              </a:rPr>
              <a:t> &gt;= 0.3 FRTEs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</a:rPr>
              <a:t>Any PhD </a:t>
            </a:r>
            <a:r>
              <a:rPr lang="de-DE" sz="1200" dirty="0" err="1">
                <a:solidFill>
                  <a:schemeClr val="tx1"/>
                </a:solidFill>
              </a:rPr>
              <a:t>member</a:t>
            </a:r>
            <a:r>
              <a:rPr lang="de-DE" sz="1200" dirty="0">
                <a:solidFill>
                  <a:schemeClr val="tx1"/>
                </a:solidFill>
              </a:rPr>
              <a:t> must </a:t>
            </a:r>
            <a:r>
              <a:rPr lang="de-DE" sz="1200" dirty="0" err="1">
                <a:solidFill>
                  <a:schemeClr val="tx1"/>
                </a:solidFill>
              </a:rPr>
              <a:t>contribute</a:t>
            </a:r>
            <a:r>
              <a:rPr lang="de-DE" sz="1200" dirty="0">
                <a:solidFill>
                  <a:schemeClr val="tx1"/>
                </a:solidFill>
              </a:rPr>
              <a:t> &gt;= 0.3 FRTE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</a:rPr>
              <a:t>All </a:t>
            </a:r>
            <a:r>
              <a:rPr lang="de-DE" sz="1200" dirty="0" err="1">
                <a:solidFill>
                  <a:schemeClr val="tx1"/>
                </a:solidFill>
              </a:rPr>
              <a:t>other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members</a:t>
            </a:r>
            <a:r>
              <a:rPr lang="de-DE" sz="1200" dirty="0">
                <a:solidFill>
                  <a:schemeClr val="tx1"/>
                </a:solidFill>
              </a:rPr>
              <a:t> must </a:t>
            </a:r>
            <a:r>
              <a:rPr lang="de-DE" sz="1200" dirty="0" err="1">
                <a:solidFill>
                  <a:schemeClr val="tx1"/>
                </a:solidFill>
              </a:rPr>
              <a:t>contribute</a:t>
            </a:r>
            <a:r>
              <a:rPr lang="de-DE" sz="1200" dirty="0">
                <a:solidFill>
                  <a:schemeClr val="tx1"/>
                </a:solidFill>
              </a:rPr>
              <a:t> &gt;= 0.1 FRTE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</a:rPr>
              <a:t>…</a:t>
            </a:r>
          </a:p>
        </p:txBody>
      </p:sp>
      <p:cxnSp>
        <p:nvCxnSpPr>
          <p:cNvPr id="136" name="Verbinder: gewinkelt 135">
            <a:extLst>
              <a:ext uri="{FF2B5EF4-FFF2-40B4-BE49-F238E27FC236}">
                <a16:creationId xmlns:a16="http://schemas.microsoft.com/office/drawing/2014/main" id="{D8B44ADF-ABD6-4B77-96B7-FC5F6D674CFC}"/>
              </a:ext>
            </a:extLst>
          </p:cNvPr>
          <p:cNvCxnSpPr>
            <a:stCxn id="48" idx="0"/>
            <a:endCxn id="4" idx="1"/>
          </p:cNvCxnSpPr>
          <p:nvPr/>
        </p:nvCxnSpPr>
        <p:spPr>
          <a:xfrm rot="5400000" flipH="1" flipV="1">
            <a:off x="547057" y="1460719"/>
            <a:ext cx="2110081" cy="1431294"/>
          </a:xfrm>
          <a:prstGeom prst="bentConnector2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Flussdiagramm: Prozess 136">
            <a:extLst>
              <a:ext uri="{FF2B5EF4-FFF2-40B4-BE49-F238E27FC236}">
                <a16:creationId xmlns:a16="http://schemas.microsoft.com/office/drawing/2014/main" id="{BCBD31A5-E4DE-4068-B722-61EE8DDD757B}"/>
              </a:ext>
            </a:extLst>
          </p:cNvPr>
          <p:cNvSpPr/>
          <p:nvPr/>
        </p:nvSpPr>
        <p:spPr>
          <a:xfrm>
            <a:off x="79231" y="5404279"/>
            <a:ext cx="1614435" cy="501029"/>
          </a:xfrm>
          <a:prstGeom prst="flowChartProcess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RU </a:t>
            </a:r>
            <a:r>
              <a:rPr lang="de-DE" sz="1200" dirty="0" err="1">
                <a:solidFill>
                  <a:schemeClr val="tx1"/>
                </a:solidFill>
              </a:rPr>
              <a:t>retracts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application</a:t>
            </a:r>
            <a:endParaRPr lang="de-DE" sz="1200" dirty="0">
              <a:solidFill>
                <a:schemeClr val="tx1"/>
              </a:solidFill>
            </a:endParaRPr>
          </a:p>
        </p:txBody>
      </p:sp>
      <p:cxnSp>
        <p:nvCxnSpPr>
          <p:cNvPr id="138" name="Gerade Verbindung mit Pfeil 137">
            <a:extLst>
              <a:ext uri="{FF2B5EF4-FFF2-40B4-BE49-F238E27FC236}">
                <a16:creationId xmlns:a16="http://schemas.microsoft.com/office/drawing/2014/main" id="{FB9FE282-F5E4-4D77-A7D4-0D0792ED116B}"/>
              </a:ext>
            </a:extLst>
          </p:cNvPr>
          <p:cNvCxnSpPr>
            <a:cxnSpLocks/>
          </p:cNvCxnSpPr>
          <p:nvPr/>
        </p:nvCxnSpPr>
        <p:spPr>
          <a:xfrm>
            <a:off x="3065267" y="3385440"/>
            <a:ext cx="0" cy="31507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Gerade Verbindung mit Pfeil 138">
            <a:extLst>
              <a:ext uri="{FF2B5EF4-FFF2-40B4-BE49-F238E27FC236}">
                <a16:creationId xmlns:a16="http://schemas.microsoft.com/office/drawing/2014/main" id="{59C57598-04A7-4E06-B280-D9D75EE8F18F}"/>
              </a:ext>
            </a:extLst>
          </p:cNvPr>
          <p:cNvCxnSpPr>
            <a:cxnSpLocks/>
            <a:stCxn id="48" idx="2"/>
            <a:endCxn id="137" idx="0"/>
          </p:cNvCxnSpPr>
          <p:nvPr/>
        </p:nvCxnSpPr>
        <p:spPr>
          <a:xfrm flipH="1">
            <a:off x="886449" y="5014008"/>
            <a:ext cx="1" cy="39027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8470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Breitbild</PresentationFormat>
  <Paragraphs>28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Harald Lueck</dc:creator>
  <cp:lastModifiedBy>Harald Lueck</cp:lastModifiedBy>
  <cp:revision>6</cp:revision>
  <dcterms:created xsi:type="dcterms:W3CDTF">2022-08-17T07:16:06Z</dcterms:created>
  <dcterms:modified xsi:type="dcterms:W3CDTF">2022-08-17T08:02:56Z</dcterms:modified>
</cp:coreProperties>
</file>